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27" r:id="rId3"/>
    <p:sldId id="257" r:id="rId4"/>
    <p:sldId id="260" r:id="rId5"/>
    <p:sldId id="305" r:id="rId6"/>
    <p:sldId id="325" r:id="rId7"/>
    <p:sldId id="323" r:id="rId8"/>
    <p:sldId id="324" r:id="rId9"/>
    <p:sldId id="326" r:id="rId10"/>
    <p:sldId id="303" r:id="rId11"/>
  </p:sldIdLst>
  <p:sldSz cx="9144000" cy="6858000" type="screen4x3"/>
  <p:notesSz cx="707707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68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7040" cy="466663"/>
          </a:xfrm>
          <a:prstGeom prst="rect">
            <a:avLst/>
          </a:prstGeom>
        </p:spPr>
        <p:txBody>
          <a:bodyPr vert="horz" lIns="88756" tIns="44378" rIns="88756" bIns="44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500" y="2"/>
            <a:ext cx="3067040" cy="466663"/>
          </a:xfrm>
          <a:prstGeom prst="rect">
            <a:avLst/>
          </a:prstGeom>
        </p:spPr>
        <p:txBody>
          <a:bodyPr vert="horz" lIns="88756" tIns="44378" rIns="88756" bIns="44378" rtlCol="0"/>
          <a:lstStyle>
            <a:lvl1pPr algn="r">
              <a:defRPr sz="1200"/>
            </a:lvl1pPr>
          </a:lstStyle>
          <a:p>
            <a:fld id="{639E2B45-A754-402A-80EE-43FEAF4D7F8A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1675"/>
            <a:ext cx="4673600" cy="3505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756" tIns="44378" rIns="88756" bIns="44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15" y="4439476"/>
            <a:ext cx="5661046" cy="4204598"/>
          </a:xfrm>
          <a:prstGeom prst="rect">
            <a:avLst/>
          </a:prstGeom>
        </p:spPr>
        <p:txBody>
          <a:bodyPr vert="horz" lIns="88756" tIns="44378" rIns="88756" bIns="443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408"/>
            <a:ext cx="3067040" cy="466663"/>
          </a:xfrm>
          <a:prstGeom prst="rect">
            <a:avLst/>
          </a:prstGeom>
        </p:spPr>
        <p:txBody>
          <a:bodyPr vert="horz" lIns="88756" tIns="44378" rIns="88756" bIns="44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500" y="8877408"/>
            <a:ext cx="3067040" cy="466663"/>
          </a:xfrm>
          <a:prstGeom prst="rect">
            <a:avLst/>
          </a:prstGeom>
        </p:spPr>
        <p:txBody>
          <a:bodyPr vert="horz" lIns="88756" tIns="44378" rIns="88756" bIns="44378" rtlCol="0" anchor="b"/>
          <a:lstStyle>
            <a:lvl1pPr algn="r">
              <a:defRPr sz="1200"/>
            </a:lvl1pPr>
          </a:lstStyle>
          <a:p>
            <a:fld id="{79F8B609-1FC4-4B25-8A1C-81DD5F80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9547991-1130-4570-9836-91207591408B}" type="datetime1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62C82DB-6737-42DE-B208-4820BE2396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AAD0-963F-47BA-8BD6-D65A27EEEFEA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6CE1-1D9A-4749-BCD4-342AA57A3CCB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DC05-AA76-4CD8-837C-9D587ABEEBAA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5A12-B968-49F0-938D-775D5F8F925A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650E-1209-4126-9C97-3AAEC82A87C8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A414-B1AB-43C4-99B6-37F04B23E948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855C-39F3-417B-9ACF-FD2BAD77B8FD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371D-F233-4C25-B5F8-4CA4E0FA1B10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32A6-1F21-4C79-8E55-DE05873B9EAF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81A6-210B-4A9A-8308-C59F38BFC00D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512919-9639-4D0F-AC04-021F7DFD8706}" type="datetime1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2C82DB-6737-42DE-B208-4820BE2396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352B-2B1B-4BF8-92D8-CCFE466A4D09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2AEB-3802-4AEB-A15E-3F3BD59F6CAB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9B09-C9C0-42F4-9CA5-0151B7A9A81A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C80-CD80-4747-AC82-EB68CE993D17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478-3708-4C40-A4AF-9336C61372FA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D37A-29F5-4C1D-A848-8D68D1DC2A27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121-07A3-4ECB-8BF0-805087F04D8F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05AC-C917-4C81-B1B4-20D9484F818B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8737-10F3-4E99-8B1C-01F15F3B5C19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DC4D-B32F-4E7A-8543-7F22500A8FAB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F429D-0293-4331-8800-EC8F4F01ECD5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F047-E84D-4DD0-8D34-B63834A77DAF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24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Breadboarding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 a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Simple FM Transmitter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New Jersey Antique Radio Club’s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Radio Technology Museum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At InfoAge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A755-5B93-4DED-862D-A9308953C12B}" type="datetime1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715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REV. </a:t>
            </a:r>
            <a:r>
              <a:rPr lang="en-US" dirty="0" smtClean="0"/>
              <a:t>0.1.1 </a:t>
            </a:r>
            <a:r>
              <a:rPr lang="en-US" dirty="0" smtClean="0"/>
              <a:t>– </a:t>
            </a:r>
            <a:r>
              <a:rPr lang="en-US" dirty="0" smtClean="0"/>
              <a:t>26 JAN 2017</a:t>
            </a:r>
            <a:endParaRPr lang="en-US" dirty="0"/>
          </a:p>
        </p:txBody>
      </p:sp>
      <p:pic>
        <p:nvPicPr>
          <p:cNvPr id="7" name="Picture 6" descr="logo2002 clear small.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881091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The steps of the engineering design process are to: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100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Define the Problem</a:t>
            </a:r>
            <a:endParaRPr lang="en-US" sz="2400" dirty="0" smtClean="0"/>
          </a:p>
          <a:p>
            <a:r>
              <a:rPr lang="en-US" sz="2400" b="1" dirty="0" smtClean="0"/>
              <a:t>Do Background Research</a:t>
            </a:r>
            <a:endParaRPr lang="en-US" sz="2400" dirty="0" smtClean="0"/>
          </a:p>
          <a:p>
            <a:r>
              <a:rPr lang="en-US" sz="2400" b="1" dirty="0" smtClean="0"/>
              <a:t>Specify Requirements</a:t>
            </a:r>
            <a:endParaRPr lang="en-US" sz="2400" dirty="0" smtClean="0"/>
          </a:p>
          <a:p>
            <a:r>
              <a:rPr lang="en-US" sz="2400" b="1" dirty="0" smtClean="0"/>
              <a:t>Brainstorm Solutions</a:t>
            </a:r>
            <a:endParaRPr lang="en-US" sz="2400" dirty="0" smtClean="0"/>
          </a:p>
          <a:p>
            <a:r>
              <a:rPr lang="en-US" sz="2400" b="1" dirty="0" smtClean="0"/>
              <a:t>Choose the Best Solution</a:t>
            </a:r>
            <a:endParaRPr lang="en-US" sz="2400" dirty="0" smtClean="0"/>
          </a:p>
          <a:p>
            <a:r>
              <a:rPr lang="en-US" sz="2400" b="1" dirty="0" smtClean="0"/>
              <a:t>Do Development Work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Build a Prototype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Test </a:t>
            </a:r>
          </a:p>
          <a:p>
            <a:r>
              <a:rPr lang="en-US" sz="2400" b="1" dirty="0" smtClean="0"/>
              <a:t>Redesign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ight Brace 3"/>
          <p:cNvSpPr/>
          <p:nvPr/>
        </p:nvSpPr>
        <p:spPr>
          <a:xfrm>
            <a:off x="4648200" y="4800600"/>
            <a:ext cx="609600" cy="76200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0" y="4876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Project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8B8-2515-4195-B517-DE7BB696E03C}" type="datetime1">
              <a:rPr lang="en-US" smtClean="0"/>
              <a:pPr/>
              <a:t>1/26/2017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Assume the role of an electrical-engineering technician.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Assemble a simple frequency-modulated (FM) transmitter.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Use the solder-less breadboard technique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Troubleshoot as needed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Observe its operation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69B2-BD19-4BB9-A3F1-570C699285BE}" type="datetime1">
              <a:rPr lang="en-US" smtClean="0"/>
              <a:pPr/>
              <a:t>1/26/2017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The Breadboard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From Paper to Reality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essential step before committing to a “hard” design.</a:t>
            </a:r>
          </a:p>
          <a:p>
            <a:r>
              <a:rPr lang="en-US" sz="2400" dirty="0" smtClean="0"/>
              <a:t>Allows easy circuit modification.</a:t>
            </a:r>
            <a:endParaRPr lang="en-US" sz="2400" dirty="0"/>
          </a:p>
        </p:txBody>
      </p:sp>
      <p:pic>
        <p:nvPicPr>
          <p:cNvPr id="4" name="Picture 3" descr="1920s_TRF_radio_manufactured_by_Sig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048000"/>
            <a:ext cx="4749800" cy="32708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5979-8DE5-421B-9BD0-846A472D491F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4953000"/>
            <a:ext cx="2899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1920’s radio constructed</a:t>
            </a:r>
          </a:p>
          <a:p>
            <a:r>
              <a:rPr lang="en-US" dirty="0" smtClean="0"/>
              <a:t>Breadboard style.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2F50-BC17-481A-AC0F-CB5D5848334E}" type="datetime1">
              <a:rPr lang="en-US" smtClean="0"/>
              <a:pPr/>
              <a:t>1/26/2017</a:t>
            </a:fld>
            <a:endParaRPr lang="en-US"/>
          </a:p>
        </p:txBody>
      </p:sp>
      <p:pic>
        <p:nvPicPr>
          <p:cNvPr id="12" name="Content Placeholder 11" descr="check 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934" t="6699" r="25387" b="27074"/>
          <a:stretch>
            <a:fillRect/>
          </a:stretch>
        </p:blipFill>
        <p:spPr>
          <a:xfrm>
            <a:off x="1066800" y="533400"/>
            <a:ext cx="7208309" cy="5535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read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95298"/>
            <a:ext cx="6526797" cy="4407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Modern Solder-less Breadboard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2114347"/>
            <a:ext cx="5410200" cy="0"/>
          </a:xfrm>
          <a:prstGeom prst="line">
            <a:avLst/>
          </a:prstGeom>
          <a:ln w="152400" cap="rnd">
            <a:solidFill>
              <a:srgbClr val="FF00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5359401"/>
            <a:ext cx="5486400" cy="0"/>
          </a:xfrm>
          <a:prstGeom prst="line">
            <a:avLst/>
          </a:prstGeom>
          <a:ln w="152400" cap="rnd">
            <a:solidFill>
              <a:srgbClr val="0070C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95400" y="6183868"/>
            <a:ext cx="685800" cy="0"/>
          </a:xfrm>
          <a:prstGeom prst="line">
            <a:avLst/>
          </a:prstGeom>
          <a:ln w="152400" cap="rnd">
            <a:solidFill>
              <a:schemeClr val="bg1">
                <a:lumMod val="50000"/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33600" y="59552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Shaded indicates common connections.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86600" y="198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B+ BUS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193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B- BUS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96200" y="344066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GENERAL</a:t>
            </a:r>
          </a:p>
          <a:p>
            <a:pPr algn="ctr"/>
            <a:r>
              <a:rPr lang="en-US" dirty="0" smtClean="0"/>
              <a:t>WIRING</a:t>
            </a:r>
            <a:endParaRPr lang="en-US" dirty="0"/>
          </a:p>
        </p:txBody>
      </p:sp>
      <p:sp>
        <p:nvSpPr>
          <p:cNvPr id="31" name="Right Brace 30"/>
          <p:cNvSpPr/>
          <p:nvPr/>
        </p:nvSpPr>
        <p:spPr>
          <a:xfrm>
            <a:off x="7162800" y="2514600"/>
            <a:ext cx="457200" cy="2514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F9F-821C-4467-B2DD-47F816F4563B}" type="datetime1">
              <a:rPr lang="en-US" smtClean="0"/>
              <a:pPr/>
              <a:t>1/26/2017</a:t>
            </a:fld>
            <a:endParaRPr lang="en-US"/>
          </a:p>
        </p:txBody>
      </p:sp>
      <p:grpSp>
        <p:nvGrpSpPr>
          <p:cNvPr id="3" name="Group 63"/>
          <p:cNvGrpSpPr/>
          <p:nvPr/>
        </p:nvGrpSpPr>
        <p:grpSpPr>
          <a:xfrm>
            <a:off x="992476" y="2638996"/>
            <a:ext cx="5608340" cy="857736"/>
            <a:chOff x="992476" y="2638996"/>
            <a:chExt cx="5608340" cy="8577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00800" y="265429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600816" y="265583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200760" y="265107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19800" y="264784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815020" y="264462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24532" y="264140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441984" y="264452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254672" y="264765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51480" y="265237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856228" y="265708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72092" y="266180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78428" y="266652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284764" y="267123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091100" y="26680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897436" y="266478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703772" y="266156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10108" y="265834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316444" y="265511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122780" y="265189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929116" y="264866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735452" y="264544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41788" y="264222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348124" y="263899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154460" y="264530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960796" y="265160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67132" y="265790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573468" y="26642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379804" y="26578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186140" y="26514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92476" y="264977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4"/>
          <p:cNvGrpSpPr/>
          <p:nvPr/>
        </p:nvGrpSpPr>
        <p:grpSpPr>
          <a:xfrm>
            <a:off x="990600" y="3976734"/>
            <a:ext cx="5608340" cy="857736"/>
            <a:chOff x="992476" y="2638996"/>
            <a:chExt cx="5608340" cy="857736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400800" y="265429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600816" y="265583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200760" y="265107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019800" y="264784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815020" y="264462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624532" y="264140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41984" y="264452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254672" y="264765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051480" y="265237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856228" y="265708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672092" y="266180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478428" y="266652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284764" y="267123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091100" y="26680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897436" y="266478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703772" y="266156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510108" y="265834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316444" y="265511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122780" y="265189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929116" y="264866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735452" y="264544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541788" y="264222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348124" y="263899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154460" y="264530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960796" y="265160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767132" y="265790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573468" y="26642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379804" y="26578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186140" y="26514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92476" y="264977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R.T.S.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Read The </a:t>
            </a:r>
            <a:r>
              <a:rPr lang="en-US" sz="3600" dirty="0" smtClean="0"/>
              <a:t>Schematic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1C4-FD69-47D8-A0FF-25A73D3996CC}" type="datetime1">
              <a:rPr lang="en-US" smtClean="0"/>
              <a:pPr/>
              <a:t>1/26/2017</a:t>
            </a:fld>
            <a:endParaRPr lang="en-US"/>
          </a:p>
        </p:txBody>
      </p:sp>
      <p:pic>
        <p:nvPicPr>
          <p:cNvPr id="9" name="Picture 8" descr="FM TX Schematic 3-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477000" cy="486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smtClean="0"/>
              <a:t>Step 6</a:t>
            </a:r>
            <a:endParaRPr lang="en-US" sz="3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2F50-BC17-481A-AC0F-CB5D5848334E}" type="datetime1">
              <a:rPr lang="en-US" smtClean="0"/>
              <a:pPr/>
              <a:t>1/26/2017</a:t>
            </a:fld>
            <a:endParaRPr lang="en-US"/>
          </a:p>
        </p:txBody>
      </p:sp>
      <p:pic>
        <p:nvPicPr>
          <p:cNvPr id="12" name="Content Placeholder 11" descr="check 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150" t="18473" r="39736" b="38847"/>
          <a:stretch>
            <a:fillRect/>
          </a:stretch>
        </p:blipFill>
        <p:spPr>
          <a:xfrm>
            <a:off x="2667000" y="205740"/>
            <a:ext cx="3886200" cy="3756660"/>
          </a:xfrm>
        </p:spPr>
      </p:pic>
      <p:pic>
        <p:nvPicPr>
          <p:cNvPr id="7" name="Picture 6" descr="FM TX Schematic 3-0.png"/>
          <p:cNvPicPr>
            <a:picLocks noChangeAspect="1"/>
          </p:cNvPicPr>
          <p:nvPr/>
        </p:nvPicPr>
        <p:blipFill>
          <a:blip r:embed="rId3" cstate="print"/>
          <a:srcRect l="1087" t="1447" r="4348" b="27653"/>
          <a:stretch>
            <a:fillRect/>
          </a:stretch>
        </p:blipFill>
        <p:spPr>
          <a:xfrm>
            <a:off x="2133600" y="3733800"/>
            <a:ext cx="5276461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05AC-C917-4C81-B1B4-20D9484F818B}" type="datetime1">
              <a:rPr lang="en-US" smtClean="0"/>
              <a:pPr/>
              <a:t>1/26/2017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In Us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077200" cy="605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495800"/>
            <a:ext cx="3276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device takes an audio input from a mobile device and broadcasts it to a standard FM radio.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32780</TotalTime>
  <Words>168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“Breadboarding” a  Simple FM Transmitter</vt:lpstr>
      <vt:lpstr>The steps of the engineering design process are to:</vt:lpstr>
      <vt:lpstr>The Project</vt:lpstr>
      <vt:lpstr>The Breadboard From Paper to Reality</vt:lpstr>
      <vt:lpstr>Slide 5</vt:lpstr>
      <vt:lpstr>Modern Solder-less Breadboard</vt:lpstr>
      <vt:lpstr>R.T.S. Read The Schematic</vt:lpstr>
      <vt:lpstr>Step 6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</dc:creator>
  <cp:lastModifiedBy>Al</cp:lastModifiedBy>
  <cp:revision>952</cp:revision>
  <dcterms:created xsi:type="dcterms:W3CDTF">2016-11-12T06:08:39Z</dcterms:created>
  <dcterms:modified xsi:type="dcterms:W3CDTF">2017-01-26T17:48:44Z</dcterms:modified>
</cp:coreProperties>
</file>